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6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288000" cy="10287000"/>
  <p:notesSz cx="6858000" cy="9144000"/>
  <p:embeddedFontLst>
    <p:embeddedFont>
      <p:font typeface="Be Vietnam Ultra-Bold" panose="00000900000000000000"/>
      <p:bold r:id="rId20"/>
    </p:embeddedFont>
    <p:embeddedFont>
      <p:font typeface="IBM Plex Sans" panose="020B0503050203000203"/>
      <p:regular r:id="rId21"/>
    </p:embeddedFont>
    <p:embeddedFont>
      <p:font typeface="Be Vietnam" panose="00000500000000000000"/>
      <p:regular r:id="rId22"/>
    </p:embeddedFont>
    <p:embeddedFont>
      <p:font typeface="IBM Plex Sans Bold" panose="020B0803050203000203"/>
      <p:bold r:id="rId23"/>
    </p:embeddedFont>
    <p:embeddedFont>
      <p:font typeface="Poppins Bold" panose="00000800000000000000"/>
      <p:bold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209800" y="3162300"/>
            <a:ext cx="13389610" cy="2504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65"/>
              </a:lnSpc>
            </a:pPr>
            <a:r>
              <a:rPr lang="en-US" sz="4000" spc="-149">
                <a:solidFill>
                  <a:srgbClr val="FFFFFF"/>
                </a:solidFill>
                <a:latin typeface="Be Vietnam Ultra-Bold" panose="00000900000000000000"/>
              </a:rPr>
              <a:t>Advanced Portfolio Management Implementing Technical</a:t>
            </a:r>
            <a:r>
              <a:rPr lang="en-IN" altLang="en-US" sz="4000" spc="-149">
                <a:solidFill>
                  <a:srgbClr val="FFFFFF"/>
                </a:solidFill>
                <a:latin typeface="Be Vietnam Ultra-Bold" panose="00000900000000000000"/>
              </a:rPr>
              <a:t> </a:t>
            </a:r>
            <a:r>
              <a:rPr lang="en-US" sz="4000" spc="-149">
                <a:solidFill>
                  <a:srgbClr val="FFFFFF"/>
                </a:solidFill>
                <a:latin typeface="Be Vietnam Ultra-Bold" panose="00000900000000000000"/>
              </a:rPr>
              <a:t>Strategies for Superior Returns</a:t>
            </a:r>
            <a:endParaRPr lang="en-US" sz="4000" spc="-149">
              <a:solidFill>
                <a:srgbClr val="FFFFFF"/>
              </a:solidFill>
              <a:latin typeface="Be Vietnam Ultra-Bold" panose="00000900000000000000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2228216" y="4162809"/>
            <a:ext cx="7705216" cy="5310051"/>
            <a:chOff x="0" y="-28575"/>
            <a:chExt cx="10273621" cy="7080068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10273621" cy="567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10"/>
                </a:lnSpc>
                <a:spcBef>
                  <a:spcPct val="0"/>
                </a:spcBef>
              </a:p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01195"/>
              <a:ext cx="10273621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406756"/>
              <a:ext cx="10273621" cy="644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266784"/>
              <a:ext cx="10273621" cy="693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endParaRPr lang="en-US" sz="2900">
                <a:solidFill>
                  <a:srgbClr val="F8F8F8"/>
                </a:solidFill>
                <a:latin typeface="IBM Plex Sans" panose="020B0503050203000203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143019" y="3611575"/>
            <a:ext cx="4954062" cy="2024773"/>
            <a:chOff x="0" y="0"/>
            <a:chExt cx="1050841" cy="4294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0841" cy="429489"/>
            </a:xfrm>
            <a:custGeom>
              <a:avLst/>
              <a:gdLst/>
              <a:ahLst/>
              <a:cxnLst/>
              <a:rect l="l" t="t" r="r" b="b"/>
              <a:pathLst>
                <a:path w="1050841" h="429489">
                  <a:moveTo>
                    <a:pt x="20316" y="0"/>
                  </a:moveTo>
                  <a:lnTo>
                    <a:pt x="1030525" y="0"/>
                  </a:lnTo>
                  <a:cubicBezTo>
                    <a:pt x="1035913" y="0"/>
                    <a:pt x="1041081" y="2140"/>
                    <a:pt x="1044890" y="5950"/>
                  </a:cubicBezTo>
                  <a:cubicBezTo>
                    <a:pt x="1048700" y="9760"/>
                    <a:pt x="1050841" y="14928"/>
                    <a:pt x="1050841" y="20316"/>
                  </a:cubicBezTo>
                  <a:lnTo>
                    <a:pt x="1050841" y="409173"/>
                  </a:lnTo>
                  <a:cubicBezTo>
                    <a:pt x="1050841" y="414561"/>
                    <a:pt x="1048700" y="419728"/>
                    <a:pt x="1044890" y="423538"/>
                  </a:cubicBezTo>
                  <a:cubicBezTo>
                    <a:pt x="1041081" y="427348"/>
                    <a:pt x="1035913" y="429489"/>
                    <a:pt x="1030525" y="429489"/>
                  </a:cubicBezTo>
                  <a:lnTo>
                    <a:pt x="20316" y="429489"/>
                  </a:lnTo>
                  <a:cubicBezTo>
                    <a:pt x="14928" y="429489"/>
                    <a:pt x="9760" y="427348"/>
                    <a:pt x="5950" y="423538"/>
                  </a:cubicBezTo>
                  <a:cubicBezTo>
                    <a:pt x="2140" y="419728"/>
                    <a:pt x="0" y="414561"/>
                    <a:pt x="0" y="409173"/>
                  </a:cubicBezTo>
                  <a:lnTo>
                    <a:pt x="0" y="20316"/>
                  </a:lnTo>
                  <a:cubicBezTo>
                    <a:pt x="0" y="14928"/>
                    <a:pt x="2140" y="9760"/>
                    <a:pt x="5950" y="5950"/>
                  </a:cubicBezTo>
                  <a:cubicBezTo>
                    <a:pt x="9760" y="2140"/>
                    <a:pt x="14928" y="0"/>
                    <a:pt x="20316" y="0"/>
                  </a:cubicBezTo>
                  <a:close/>
                </a:path>
              </a:pathLst>
            </a:custGeom>
            <a:solidFill>
              <a:srgbClr val="19315D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F8F8F8"/>
                  </a:solidFill>
                  <a:latin typeface="Be Vietnam Ultra-Bold" panose="00000900000000000000"/>
                </a:rPr>
                <a:t>0.522</a:t>
              </a:r>
              <a:endParaRPr lang="en-US" sz="4000">
                <a:solidFill>
                  <a:srgbClr val="F8F8F8"/>
                </a:solidFill>
                <a:latin typeface="Be Vietnam Ultra-Bold" panose="0000090000000000000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62009" y="813677"/>
            <a:ext cx="14696895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F8F8F8"/>
                </a:solidFill>
                <a:latin typeface="Be Vietnam Ultra-Bold" panose="00000900000000000000"/>
              </a:rPr>
              <a:t>Equal Weights vs MVO</a:t>
            </a:r>
            <a:endParaRPr lang="en-US" sz="6400">
              <a:solidFill>
                <a:srgbClr val="F8F8F8"/>
              </a:solidFill>
              <a:latin typeface="Be Vietnam Ultra-Bold" panose="00000900000000000000"/>
            </a:endParaRPr>
          </a:p>
          <a:p>
            <a:pPr>
              <a:lnSpc>
                <a:spcPts val="7680"/>
              </a:lnSpc>
            </a:pPr>
            <a:r>
              <a:rPr lang="en-US" sz="6400">
                <a:solidFill>
                  <a:srgbClr val="F8F8F8"/>
                </a:solidFill>
                <a:latin typeface="Be Vietnam Ultra-Bold" panose="00000900000000000000"/>
              </a:rPr>
              <a:t>Comparison</a:t>
            </a:r>
            <a:endParaRPr lang="en-US" sz="6400">
              <a:solidFill>
                <a:srgbClr val="F8F8F8"/>
              </a:solidFill>
              <a:latin typeface="Be Vietnam Ultra-Bold" panose="000009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68647" y="5974185"/>
            <a:ext cx="4302807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en-US" sz="2500" spc="217">
                <a:solidFill>
                  <a:srgbClr val="F8F8F8"/>
                </a:solidFill>
                <a:latin typeface="Be Vietnam Ultra-Bold" panose="00000900000000000000"/>
              </a:rPr>
              <a:t>EQUAL WEIGHTS PORTFOLIO SHARPE</a:t>
            </a:r>
            <a:endParaRPr lang="en-US" sz="2500" spc="217">
              <a:solidFill>
                <a:srgbClr val="F8F8F8"/>
              </a:solidFill>
              <a:latin typeface="Be Vietnam Ultra-Bold" panose="000009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87686" y="5974185"/>
            <a:ext cx="4302807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0"/>
              </a:lnSpc>
              <a:spcBef>
                <a:spcPct val="0"/>
              </a:spcBef>
            </a:pPr>
            <a:r>
              <a:rPr lang="en-US" sz="2500" spc="217">
                <a:solidFill>
                  <a:srgbClr val="F8F8F8"/>
                </a:solidFill>
                <a:latin typeface="Be Vietnam Ultra-Bold" panose="00000900000000000000"/>
              </a:rPr>
              <a:t>MAX SHARPE FROM MVO BEST PORTFOLIO</a:t>
            </a:r>
            <a:endParaRPr lang="en-US" sz="2500" spc="217">
              <a:solidFill>
                <a:srgbClr val="F8F8F8"/>
              </a:solidFill>
              <a:latin typeface="Be Vietnam Ultra-Bold" panose="000009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43019" y="7703334"/>
            <a:ext cx="11818195" cy="133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IBM Plex Sans Bold" panose="020B0803050203000203"/>
              </a:rPr>
              <a:t>CONCLUSION</a:t>
            </a:r>
            <a:endParaRPr lang="en-US" sz="2700">
              <a:solidFill>
                <a:srgbClr val="FFFFFF"/>
              </a:solidFill>
              <a:latin typeface="IBM Plex Sans Bold" panose="020B0803050203000203"/>
            </a:endParaRP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8F8F8"/>
                </a:solidFill>
                <a:latin typeface="IBM Plex Sans" panose="020B0503050203000203"/>
              </a:rPr>
              <a:t>There is a more favorable risk-adjusted return profile for the MVO approach compared to the uniform allocation method.</a:t>
            </a:r>
            <a:endParaRPr lang="en-US" sz="2500">
              <a:solidFill>
                <a:srgbClr val="F8F8F8"/>
              </a:solidFill>
              <a:latin typeface="IBM Plex Sans" panose="020B05030502030002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29439" y="4282649"/>
            <a:ext cx="85447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00"/>
              </a:lnSpc>
              <a:spcBef>
                <a:spcPct val="0"/>
              </a:spcBef>
            </a:pPr>
            <a:r>
              <a:rPr lang="en-US" sz="4000" spc="347">
                <a:solidFill>
                  <a:srgbClr val="F8F8F8"/>
                </a:solidFill>
                <a:latin typeface="Be Vietnam Ultra-Bold" panose="00000900000000000000"/>
              </a:rPr>
              <a:t>VS</a:t>
            </a:r>
            <a:endParaRPr lang="en-US" sz="4000" spc="347">
              <a:solidFill>
                <a:srgbClr val="F8F8F8"/>
              </a:solidFill>
              <a:latin typeface="Be Vietnam Ultra-Bold" panose="0000090000000000000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786888" y="629992"/>
            <a:ext cx="6267753" cy="5093974"/>
          </a:xfrm>
          <a:custGeom>
            <a:avLst/>
            <a:gdLst/>
            <a:ahLst/>
            <a:cxnLst/>
            <a:rect l="l" t="t" r="r" b="b"/>
            <a:pathLst>
              <a:path w="6267753" h="5093974">
                <a:moveTo>
                  <a:pt x="0" y="0"/>
                </a:moveTo>
                <a:lnTo>
                  <a:pt x="6267752" y="0"/>
                </a:lnTo>
                <a:lnTo>
                  <a:pt x="6267752" y="5093973"/>
                </a:lnTo>
                <a:lnTo>
                  <a:pt x="0" y="5093973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10190919" y="3611575"/>
            <a:ext cx="4954062" cy="2024773"/>
            <a:chOff x="0" y="0"/>
            <a:chExt cx="1050841" cy="4294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50841" cy="429489"/>
            </a:xfrm>
            <a:custGeom>
              <a:avLst/>
              <a:gdLst/>
              <a:ahLst/>
              <a:cxnLst/>
              <a:rect l="l" t="t" r="r" b="b"/>
              <a:pathLst>
                <a:path w="1050841" h="429489">
                  <a:moveTo>
                    <a:pt x="20316" y="0"/>
                  </a:moveTo>
                  <a:lnTo>
                    <a:pt x="1030525" y="0"/>
                  </a:lnTo>
                  <a:cubicBezTo>
                    <a:pt x="1035913" y="0"/>
                    <a:pt x="1041081" y="2140"/>
                    <a:pt x="1044890" y="5950"/>
                  </a:cubicBezTo>
                  <a:cubicBezTo>
                    <a:pt x="1048700" y="9760"/>
                    <a:pt x="1050841" y="14928"/>
                    <a:pt x="1050841" y="20316"/>
                  </a:cubicBezTo>
                  <a:lnTo>
                    <a:pt x="1050841" y="409173"/>
                  </a:lnTo>
                  <a:cubicBezTo>
                    <a:pt x="1050841" y="414561"/>
                    <a:pt x="1048700" y="419728"/>
                    <a:pt x="1044890" y="423538"/>
                  </a:cubicBezTo>
                  <a:cubicBezTo>
                    <a:pt x="1041081" y="427348"/>
                    <a:pt x="1035913" y="429489"/>
                    <a:pt x="1030525" y="429489"/>
                  </a:cubicBezTo>
                  <a:lnTo>
                    <a:pt x="20316" y="429489"/>
                  </a:lnTo>
                  <a:cubicBezTo>
                    <a:pt x="14928" y="429489"/>
                    <a:pt x="9760" y="427348"/>
                    <a:pt x="5950" y="423538"/>
                  </a:cubicBezTo>
                  <a:cubicBezTo>
                    <a:pt x="2140" y="419728"/>
                    <a:pt x="0" y="414561"/>
                    <a:pt x="0" y="409173"/>
                  </a:cubicBezTo>
                  <a:lnTo>
                    <a:pt x="0" y="20316"/>
                  </a:lnTo>
                  <a:cubicBezTo>
                    <a:pt x="0" y="14928"/>
                    <a:pt x="2140" y="9760"/>
                    <a:pt x="5950" y="5950"/>
                  </a:cubicBezTo>
                  <a:cubicBezTo>
                    <a:pt x="9760" y="2140"/>
                    <a:pt x="14928" y="0"/>
                    <a:pt x="20316" y="0"/>
                  </a:cubicBezTo>
                  <a:close/>
                </a:path>
              </a:pathLst>
            </a:custGeom>
            <a:solidFill>
              <a:srgbClr val="19315D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050841" cy="505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F8F8F8"/>
                  </a:solidFill>
                  <a:latin typeface="Be Vietnam Ultra-Bold" panose="00000900000000000000"/>
                </a:rPr>
                <a:t>1.32</a:t>
              </a:r>
              <a:endParaRPr lang="en-US" sz="4000">
                <a:solidFill>
                  <a:srgbClr val="F8F8F8"/>
                </a:solidFill>
                <a:latin typeface="Be Vietnam Ultra-Bold" panose="0000090000000000000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2687300" y="9998267"/>
            <a:ext cx="9144000" cy="288733"/>
            <a:chOff x="0" y="0"/>
            <a:chExt cx="2408296" cy="760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2608" y="3873154"/>
            <a:ext cx="15142785" cy="3225004"/>
          </a:xfrm>
          <a:custGeom>
            <a:avLst/>
            <a:gdLst/>
            <a:ahLst/>
            <a:cxnLst/>
            <a:rect l="l" t="t" r="r" b="b"/>
            <a:pathLst>
              <a:path w="15142785" h="3225004">
                <a:moveTo>
                  <a:pt x="0" y="0"/>
                </a:moveTo>
                <a:lnTo>
                  <a:pt x="15142784" y="0"/>
                </a:lnTo>
                <a:lnTo>
                  <a:pt x="15142784" y="3225003"/>
                </a:lnTo>
                <a:lnTo>
                  <a:pt x="0" y="32250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028700" y="873173"/>
            <a:ext cx="14680757" cy="1948097"/>
            <a:chOff x="0" y="0"/>
            <a:chExt cx="19574343" cy="2597463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9574343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FFFFF"/>
                  </a:solidFill>
                  <a:latin typeface="Be Vietnam Ultra-Bold" panose="00000900000000000000"/>
                </a:rPr>
                <a:t>Comparative Analysis</a:t>
              </a:r>
              <a:endParaRPr lang="en-US" sz="7000">
                <a:solidFill>
                  <a:srgbClr val="FFFFFF"/>
                </a:solidFill>
                <a:latin typeface="Be Vietnam Ultra-Bold" panose="000009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74740"/>
              <a:ext cx="1772358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IBM Plex Sans" panose="020B0503050203000203"/>
                </a:rPr>
                <a:t>How does the final portfolio compare with the individual components?</a:t>
              </a:r>
              <a:endParaRPr lang="en-US" sz="2800">
                <a:solidFill>
                  <a:srgbClr val="FFFFFF"/>
                </a:solidFill>
                <a:latin typeface="IBM Plex Sans" panose="020B0503050203000203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-717362" y="8888196"/>
            <a:ext cx="8551459" cy="6499109"/>
          </a:xfrm>
          <a:custGeom>
            <a:avLst/>
            <a:gdLst/>
            <a:ahLst/>
            <a:cxnLst/>
            <a:rect l="l" t="t" r="r" b="b"/>
            <a:pathLst>
              <a:path w="8551459" h="6499109">
                <a:moveTo>
                  <a:pt x="0" y="0"/>
                </a:moveTo>
                <a:lnTo>
                  <a:pt x="8551459" y="0"/>
                </a:lnTo>
                <a:lnTo>
                  <a:pt x="8551459" y="6499109"/>
                </a:lnTo>
                <a:lnTo>
                  <a:pt x="0" y="6499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2687300" y="9998267"/>
            <a:ext cx="9144000" cy="288733"/>
            <a:chOff x="0" y="0"/>
            <a:chExt cx="2408296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90138">
            <a:off x="13665977" y="-6778555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84227" y="895391"/>
            <a:ext cx="13842155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01003B"/>
                </a:solidFill>
                <a:latin typeface="Be Vietnam Ultra-Bold" panose="00000900000000000000"/>
              </a:rPr>
              <a:t>Max Sharpe Portfolio vs SPY </a:t>
            </a:r>
            <a:endParaRPr lang="en-US" sz="6500">
              <a:solidFill>
                <a:srgbClr val="01003B"/>
              </a:solidFill>
              <a:latin typeface="Be Vietnam Ultra-Bold" panose="000009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3516910"/>
            <a:ext cx="8507907" cy="5741390"/>
          </a:xfrm>
          <a:custGeom>
            <a:avLst/>
            <a:gdLst/>
            <a:ahLst/>
            <a:cxnLst/>
            <a:rect l="l" t="t" r="r" b="b"/>
            <a:pathLst>
              <a:path w="8507907" h="5741390">
                <a:moveTo>
                  <a:pt x="0" y="0"/>
                </a:moveTo>
                <a:lnTo>
                  <a:pt x="8507907" y="0"/>
                </a:lnTo>
                <a:lnTo>
                  <a:pt x="8507907" y="5741390"/>
                </a:lnTo>
                <a:lnTo>
                  <a:pt x="0" y="5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86809" y="3516910"/>
            <a:ext cx="6247234" cy="1522763"/>
          </a:xfrm>
          <a:custGeom>
            <a:avLst/>
            <a:gdLst/>
            <a:ahLst/>
            <a:cxnLst/>
            <a:rect l="l" t="t" r="r" b="b"/>
            <a:pathLst>
              <a:path w="6247234" h="1522763">
                <a:moveTo>
                  <a:pt x="0" y="0"/>
                </a:moveTo>
                <a:lnTo>
                  <a:pt x="6247234" y="0"/>
                </a:lnTo>
                <a:lnTo>
                  <a:pt x="6247234" y="1522763"/>
                </a:lnTo>
                <a:lnTo>
                  <a:pt x="0" y="1522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46086" y="2722964"/>
            <a:ext cx="687313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Relationship Visualization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27490" y="2722964"/>
            <a:ext cx="687313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Correlation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12506876" y="7067649"/>
            <a:ext cx="2639699" cy="1097566"/>
            <a:chOff x="0" y="0"/>
            <a:chExt cx="559925" cy="232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9925" cy="232812"/>
            </a:xfrm>
            <a:custGeom>
              <a:avLst/>
              <a:gdLst/>
              <a:ahLst/>
              <a:cxnLst/>
              <a:rect l="l" t="t" r="r" b="b"/>
              <a:pathLst>
                <a:path w="559925" h="232812">
                  <a:moveTo>
                    <a:pt x="43993" y="0"/>
                  </a:moveTo>
                  <a:lnTo>
                    <a:pt x="515932" y="0"/>
                  </a:lnTo>
                  <a:cubicBezTo>
                    <a:pt x="540229" y="0"/>
                    <a:pt x="559925" y="19696"/>
                    <a:pt x="559925" y="43993"/>
                  </a:cubicBezTo>
                  <a:lnTo>
                    <a:pt x="559925" y="188819"/>
                  </a:lnTo>
                  <a:cubicBezTo>
                    <a:pt x="559925" y="200487"/>
                    <a:pt x="555290" y="211677"/>
                    <a:pt x="547040" y="219927"/>
                  </a:cubicBezTo>
                  <a:cubicBezTo>
                    <a:pt x="538789" y="228177"/>
                    <a:pt x="527599" y="232812"/>
                    <a:pt x="515932" y="232812"/>
                  </a:cubicBezTo>
                  <a:lnTo>
                    <a:pt x="43993" y="232812"/>
                  </a:lnTo>
                  <a:cubicBezTo>
                    <a:pt x="19696" y="232812"/>
                    <a:pt x="0" y="213116"/>
                    <a:pt x="0" y="188819"/>
                  </a:cubicBezTo>
                  <a:lnTo>
                    <a:pt x="0" y="43993"/>
                  </a:lnTo>
                  <a:cubicBezTo>
                    <a:pt x="0" y="19696"/>
                    <a:pt x="19696" y="0"/>
                    <a:pt x="43993" y="0"/>
                  </a:cubicBezTo>
                  <a:close/>
                </a:path>
              </a:pathLst>
            </a:custGeom>
            <a:solidFill>
              <a:srgbClr val="19315D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559925" cy="309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F8F8F8"/>
                  </a:solidFill>
                  <a:latin typeface="Be Vietnam Ultra-Bold" panose="00000900000000000000"/>
                </a:rPr>
                <a:t>0.078</a:t>
              </a:r>
              <a:endParaRPr lang="en-US" sz="4000">
                <a:solidFill>
                  <a:srgbClr val="F8F8F8"/>
                </a:solidFill>
                <a:latin typeface="Be Vietnam Ultra-Bold" panose="0000090000000000000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390158" y="6136145"/>
            <a:ext cx="687313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Max Sharpe Portfolio Beta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12687300" y="9998267"/>
            <a:ext cx="9144000" cy="288733"/>
            <a:chOff x="0" y="0"/>
            <a:chExt cx="2408296" cy="760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49409"/>
            <a:ext cx="10364348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Be Vietnam Ultra-Bold" panose="00000900000000000000"/>
              </a:rPr>
              <a:t>Variations of the Equal Weighted Portfolio</a:t>
            </a:r>
            <a:endParaRPr lang="en-US" sz="6500">
              <a:solidFill>
                <a:srgbClr val="000000"/>
              </a:solidFill>
              <a:latin typeface="Be Vietnam Ultra-Bold" panose="000009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34902" y="6219306"/>
            <a:ext cx="11818195" cy="133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111111"/>
                </a:solidFill>
                <a:latin typeface="IBM Plex Sans Bold" panose="020B0803050203000203"/>
              </a:rPr>
              <a:t>CONCLUSION</a:t>
            </a:r>
            <a:endParaRPr lang="en-US" sz="2700">
              <a:solidFill>
                <a:srgbClr val="111111"/>
              </a:solidFill>
              <a:latin typeface="IBM Plex Sans Bold" panose="020B0803050203000203"/>
            </a:endParaRP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111111"/>
                </a:solidFill>
                <a:latin typeface="IBM Plex Sans" panose="020B0503050203000203"/>
              </a:rPr>
              <a:t>The Max Sharpe Portfolio demonstrates exceptional performance. It not only surpasses the other portfolios, but it surpasses by a significant margin.</a:t>
            </a:r>
            <a:endParaRPr lang="en-US" sz="2500">
              <a:solidFill>
                <a:srgbClr val="111111"/>
              </a:solidFill>
              <a:latin typeface="IBM Plex Sans" panose="020B0503050203000203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76180" y="4176038"/>
            <a:ext cx="16535639" cy="1118458"/>
          </a:xfrm>
          <a:custGeom>
            <a:avLst/>
            <a:gdLst/>
            <a:ahLst/>
            <a:cxnLst/>
            <a:rect l="l" t="t" r="r" b="b"/>
            <a:pathLst>
              <a:path w="16535639" h="1118458">
                <a:moveTo>
                  <a:pt x="0" y="0"/>
                </a:moveTo>
                <a:lnTo>
                  <a:pt x="16535640" y="0"/>
                </a:lnTo>
                <a:lnTo>
                  <a:pt x="16535640" y="1118459"/>
                </a:lnTo>
                <a:lnTo>
                  <a:pt x="0" y="111845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690138">
            <a:off x="13665977" y="-6778555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690138">
            <a:off x="-3775301" y="7352213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0" y="0"/>
                </a:lnTo>
                <a:lnTo>
                  <a:pt x="10946940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2687300" y="9998267"/>
            <a:ext cx="9144000" cy="288733"/>
            <a:chOff x="0" y="0"/>
            <a:chExt cx="2408296" cy="76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81917" y="5172075"/>
            <a:ext cx="7762154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60"/>
              </a:lnSpc>
              <a:spcBef>
                <a:spcPct val="0"/>
              </a:spcBef>
            </a:pPr>
            <a:r>
              <a:rPr lang="en-US" sz="3600" spc="345">
                <a:solidFill>
                  <a:srgbClr val="FFFFFF"/>
                </a:solidFill>
                <a:latin typeface="IBM Plex Sans" panose="020B0503050203000203"/>
              </a:rPr>
              <a:t>Any questions?</a:t>
            </a:r>
            <a:endParaRPr lang="en-US" sz="3600" spc="345">
              <a:solidFill>
                <a:srgbClr val="FFFFFF"/>
              </a:solidFill>
              <a:latin typeface="IBM Plex Sans" panose="020B0503050203000203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981917" y="3647499"/>
            <a:ext cx="671218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Be Vietnam Ultra-Bold" panose="00000900000000000000"/>
              </a:rPr>
              <a:t>THANK YOU!</a:t>
            </a:r>
            <a:endParaRPr lang="en-US" sz="7000">
              <a:solidFill>
                <a:srgbClr val="FFFFFF"/>
              </a:solidFill>
              <a:latin typeface="Be Vietnam Ultra-Bold" panose="0000090000000000000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028700" y="601417"/>
            <a:ext cx="1623060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flipH="1">
            <a:off x="-1811192" y="1427962"/>
            <a:ext cx="9143383" cy="7431077"/>
          </a:xfrm>
          <a:custGeom>
            <a:avLst/>
            <a:gdLst/>
            <a:ahLst/>
            <a:cxnLst/>
            <a:rect l="l" t="t" r="r" b="b"/>
            <a:pathLst>
              <a:path w="9143383" h="7431077">
                <a:moveTo>
                  <a:pt x="9143383" y="0"/>
                </a:moveTo>
                <a:lnTo>
                  <a:pt x="0" y="0"/>
                </a:lnTo>
                <a:lnTo>
                  <a:pt x="0" y="7431076"/>
                </a:lnTo>
                <a:lnTo>
                  <a:pt x="9143383" y="7431076"/>
                </a:lnTo>
                <a:lnTo>
                  <a:pt x="9143383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8981917" y="9998267"/>
            <a:ext cx="9995383" cy="288733"/>
            <a:chOff x="0" y="0"/>
            <a:chExt cx="2632529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2529" cy="76045"/>
            </a:xfrm>
            <a:custGeom>
              <a:avLst/>
              <a:gdLst/>
              <a:ahLst/>
              <a:cxnLst/>
              <a:rect l="l" t="t" r="r" b="b"/>
              <a:pathLst>
                <a:path w="2632529" h="76045">
                  <a:moveTo>
                    <a:pt x="0" y="0"/>
                  </a:moveTo>
                  <a:lnTo>
                    <a:pt x="2632529" y="0"/>
                  </a:lnTo>
                  <a:lnTo>
                    <a:pt x="2632529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632529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16104" y="2270747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6819280" y="2373922"/>
            <a:ext cx="798234" cy="79823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1003B"/>
                  </a:solidFill>
                  <a:latin typeface="IBM Plex Sans" panose="020B0503050203000203"/>
                </a:rPr>
                <a:t>1</a:t>
              </a:r>
              <a:endParaRPr lang="en-US" sz="26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6716104" y="3836016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6819280" y="3939191"/>
            <a:ext cx="798234" cy="79823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1003B"/>
                  </a:solidFill>
                  <a:latin typeface="IBM Plex Sans" panose="020B0503050203000203"/>
                </a:rPr>
                <a:t>2</a:t>
              </a:r>
              <a:endParaRPr lang="en-US" sz="26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6716104" y="5401284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6819280" y="5504460"/>
            <a:ext cx="798234" cy="79823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1003B"/>
                  </a:solidFill>
                  <a:latin typeface="IBM Plex Sans" panose="020B0503050203000203"/>
                </a:rPr>
                <a:t>3</a:t>
              </a:r>
              <a:endParaRPr lang="en-US" sz="26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6743914" y="6967845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6847090" y="7071021"/>
            <a:ext cx="798234" cy="79823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1003B"/>
                  </a:solidFill>
                  <a:latin typeface="IBM Plex Sans" panose="020B0503050203000203"/>
                </a:rPr>
                <a:t>4</a:t>
              </a:r>
              <a:endParaRPr lang="en-US" sz="26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2341681" y="3172157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0">
            <a:off x="12444856" y="3275332"/>
            <a:ext cx="798234" cy="79823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1003B"/>
                  </a:solidFill>
                  <a:latin typeface="IBM Plex Sans" panose="020B0503050203000203"/>
                </a:rPr>
                <a:t>5</a:t>
              </a:r>
              <a:endParaRPr lang="en-US" sz="26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341681" y="4737426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 rot="0">
            <a:off x="12444856" y="4840601"/>
            <a:ext cx="798234" cy="79823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1003B"/>
                  </a:solidFill>
                  <a:latin typeface="IBM Plex Sans" panose="020B0503050203000203"/>
                </a:rPr>
                <a:t>6</a:t>
              </a:r>
              <a:endParaRPr lang="en-US" sz="26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61134" y="4595812"/>
            <a:ext cx="37321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75"/>
              </a:lnSpc>
            </a:pPr>
            <a:r>
              <a:rPr lang="en-US" sz="7060">
                <a:solidFill>
                  <a:srgbClr val="01003B"/>
                </a:solidFill>
                <a:latin typeface="Be Vietnam" panose="00000500000000000000"/>
              </a:rPr>
              <a:t>AGENDA</a:t>
            </a:r>
            <a:endParaRPr lang="en-US" sz="7060">
              <a:solidFill>
                <a:srgbClr val="01003B"/>
              </a:solidFill>
              <a:latin typeface="Be Vietnam" panose="000005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264977" y="2505069"/>
            <a:ext cx="356235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Portfolio Overview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264977" y="4070338"/>
            <a:ext cx="356235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Strategy Methodology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264977" y="5635607"/>
            <a:ext cx="356235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Analysis &amp; Findings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890554" y="3168354"/>
            <a:ext cx="3562353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Portfolio vs Individual Components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3890554" y="4971748"/>
            <a:ext cx="356235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Portfolio vs SPY 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12341681" y="6303986"/>
            <a:ext cx="1004586" cy="1004586"/>
          </a:xfrm>
          <a:custGeom>
            <a:avLst/>
            <a:gdLst/>
            <a:ahLst/>
            <a:cxnLst/>
            <a:rect l="l" t="t" r="r" b="b"/>
            <a:pathLst>
              <a:path w="1004586" h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 rot="0">
            <a:off x="12444856" y="6407162"/>
            <a:ext cx="798234" cy="798234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1003B"/>
                  </a:solidFill>
                  <a:latin typeface="IBM Plex Sans" panose="020B0503050203000203"/>
                </a:rPr>
                <a:t>7</a:t>
              </a:r>
              <a:endParaRPr lang="en-US" sz="26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890554" y="6334318"/>
            <a:ext cx="3562353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Variations of Equal Weighted Portfolios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264977" y="7205327"/>
            <a:ext cx="356235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u="sng">
                <a:solidFill>
                  <a:srgbClr val="01003B"/>
                </a:solidFill>
                <a:latin typeface="IBM Plex Sans" panose="020B0503050203000203"/>
              </a:rPr>
              <a:t>Equal Weights vs MVO</a:t>
            </a:r>
            <a:endParaRPr lang="en-US" sz="2700" u="sng">
              <a:solidFill>
                <a:srgbClr val="01003B"/>
              </a:solidFill>
              <a:latin typeface="IBM Plex Sans" panose="020B05030502030002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31793" y="2239928"/>
            <a:ext cx="7567040" cy="1585790"/>
            <a:chOff x="0" y="0"/>
            <a:chExt cx="1992965" cy="4176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2965" cy="417657"/>
            </a:xfrm>
            <a:custGeom>
              <a:avLst/>
              <a:gdLst/>
              <a:ahLst/>
              <a:cxnLst/>
              <a:rect l="l" t="t" r="r" b="b"/>
              <a:pathLst>
                <a:path w="1992965" h="417657">
                  <a:moveTo>
                    <a:pt x="13300" y="0"/>
                  </a:moveTo>
                  <a:lnTo>
                    <a:pt x="1979665" y="0"/>
                  </a:lnTo>
                  <a:cubicBezTo>
                    <a:pt x="1987010" y="0"/>
                    <a:pt x="1992965" y="5955"/>
                    <a:pt x="1992965" y="13300"/>
                  </a:cubicBezTo>
                  <a:lnTo>
                    <a:pt x="1992965" y="404356"/>
                  </a:lnTo>
                  <a:cubicBezTo>
                    <a:pt x="1992965" y="411702"/>
                    <a:pt x="1987010" y="417657"/>
                    <a:pt x="1979665" y="417657"/>
                  </a:cubicBezTo>
                  <a:lnTo>
                    <a:pt x="13300" y="417657"/>
                  </a:lnTo>
                  <a:cubicBezTo>
                    <a:pt x="5955" y="417657"/>
                    <a:pt x="0" y="411702"/>
                    <a:pt x="0" y="404356"/>
                  </a:cubicBezTo>
                  <a:lnTo>
                    <a:pt x="0" y="13300"/>
                  </a:lnTo>
                  <a:cubicBezTo>
                    <a:pt x="0" y="5955"/>
                    <a:pt x="5955" y="0"/>
                    <a:pt x="13300" y="0"/>
                  </a:cubicBezTo>
                  <a:close/>
                </a:path>
              </a:pathLst>
            </a:custGeom>
            <a:solidFill>
              <a:srgbClr val="F8F8F8">
                <a:alpha val="94902"/>
              </a:srgbClr>
            </a:solidFill>
            <a:ln w="9525" cap="sq">
              <a:solidFill>
                <a:srgbClr val="F8F8F8">
                  <a:alpha val="9490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992965" cy="493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>
                <a:lnSpc>
                  <a:spcPts val="5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131793" y="4058692"/>
            <a:ext cx="7567040" cy="1585790"/>
            <a:chOff x="0" y="0"/>
            <a:chExt cx="1992965" cy="4176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92965" cy="417657"/>
            </a:xfrm>
            <a:custGeom>
              <a:avLst/>
              <a:gdLst/>
              <a:ahLst/>
              <a:cxnLst/>
              <a:rect l="l" t="t" r="r" b="b"/>
              <a:pathLst>
                <a:path w="1992965" h="417657">
                  <a:moveTo>
                    <a:pt x="13300" y="0"/>
                  </a:moveTo>
                  <a:lnTo>
                    <a:pt x="1979665" y="0"/>
                  </a:lnTo>
                  <a:cubicBezTo>
                    <a:pt x="1987010" y="0"/>
                    <a:pt x="1992965" y="5955"/>
                    <a:pt x="1992965" y="13300"/>
                  </a:cubicBezTo>
                  <a:lnTo>
                    <a:pt x="1992965" y="404356"/>
                  </a:lnTo>
                  <a:cubicBezTo>
                    <a:pt x="1992965" y="411702"/>
                    <a:pt x="1987010" y="417657"/>
                    <a:pt x="1979665" y="417657"/>
                  </a:cubicBezTo>
                  <a:lnTo>
                    <a:pt x="13300" y="417657"/>
                  </a:lnTo>
                  <a:cubicBezTo>
                    <a:pt x="5955" y="417657"/>
                    <a:pt x="0" y="411702"/>
                    <a:pt x="0" y="404356"/>
                  </a:cubicBezTo>
                  <a:lnTo>
                    <a:pt x="0" y="13300"/>
                  </a:lnTo>
                  <a:cubicBezTo>
                    <a:pt x="0" y="5955"/>
                    <a:pt x="5955" y="0"/>
                    <a:pt x="13300" y="0"/>
                  </a:cubicBezTo>
                  <a:close/>
                </a:path>
              </a:pathLst>
            </a:custGeom>
            <a:solidFill>
              <a:srgbClr val="3DCAB1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992965" cy="493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>
                <a:lnSpc>
                  <a:spcPts val="5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131793" y="5873081"/>
            <a:ext cx="7567040" cy="1585790"/>
            <a:chOff x="0" y="0"/>
            <a:chExt cx="1992965" cy="4176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92965" cy="417657"/>
            </a:xfrm>
            <a:custGeom>
              <a:avLst/>
              <a:gdLst/>
              <a:ahLst/>
              <a:cxnLst/>
              <a:rect l="l" t="t" r="r" b="b"/>
              <a:pathLst>
                <a:path w="1992965" h="417657">
                  <a:moveTo>
                    <a:pt x="13300" y="0"/>
                  </a:moveTo>
                  <a:lnTo>
                    <a:pt x="1979665" y="0"/>
                  </a:lnTo>
                  <a:cubicBezTo>
                    <a:pt x="1987010" y="0"/>
                    <a:pt x="1992965" y="5955"/>
                    <a:pt x="1992965" y="13300"/>
                  </a:cubicBezTo>
                  <a:lnTo>
                    <a:pt x="1992965" y="404356"/>
                  </a:lnTo>
                  <a:cubicBezTo>
                    <a:pt x="1992965" y="411702"/>
                    <a:pt x="1987010" y="417657"/>
                    <a:pt x="1979665" y="417657"/>
                  </a:cubicBezTo>
                  <a:lnTo>
                    <a:pt x="13300" y="417657"/>
                  </a:lnTo>
                  <a:cubicBezTo>
                    <a:pt x="5955" y="417657"/>
                    <a:pt x="0" y="411702"/>
                    <a:pt x="0" y="404356"/>
                  </a:cubicBezTo>
                  <a:lnTo>
                    <a:pt x="0" y="13300"/>
                  </a:lnTo>
                  <a:cubicBezTo>
                    <a:pt x="0" y="5955"/>
                    <a:pt x="5955" y="0"/>
                    <a:pt x="13300" y="0"/>
                  </a:cubicBezTo>
                  <a:close/>
                </a:path>
              </a:pathLst>
            </a:custGeom>
            <a:solidFill>
              <a:srgbClr val="545454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992965" cy="493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>
                <a:lnSpc>
                  <a:spcPts val="5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131793" y="7687471"/>
            <a:ext cx="7567040" cy="1585790"/>
            <a:chOff x="0" y="0"/>
            <a:chExt cx="1992965" cy="41765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2965" cy="417657"/>
            </a:xfrm>
            <a:custGeom>
              <a:avLst/>
              <a:gdLst/>
              <a:ahLst/>
              <a:cxnLst/>
              <a:rect l="l" t="t" r="r" b="b"/>
              <a:pathLst>
                <a:path w="1992965" h="417657">
                  <a:moveTo>
                    <a:pt x="13300" y="0"/>
                  </a:moveTo>
                  <a:lnTo>
                    <a:pt x="1979665" y="0"/>
                  </a:lnTo>
                  <a:cubicBezTo>
                    <a:pt x="1987010" y="0"/>
                    <a:pt x="1992965" y="5955"/>
                    <a:pt x="1992965" y="13300"/>
                  </a:cubicBezTo>
                  <a:lnTo>
                    <a:pt x="1992965" y="404356"/>
                  </a:lnTo>
                  <a:cubicBezTo>
                    <a:pt x="1992965" y="411702"/>
                    <a:pt x="1987010" y="417657"/>
                    <a:pt x="1979665" y="417657"/>
                  </a:cubicBezTo>
                  <a:lnTo>
                    <a:pt x="13300" y="417657"/>
                  </a:lnTo>
                  <a:cubicBezTo>
                    <a:pt x="5955" y="417657"/>
                    <a:pt x="0" y="411702"/>
                    <a:pt x="0" y="404356"/>
                  </a:cubicBezTo>
                  <a:lnTo>
                    <a:pt x="0" y="13300"/>
                  </a:lnTo>
                  <a:cubicBezTo>
                    <a:pt x="0" y="5955"/>
                    <a:pt x="5955" y="0"/>
                    <a:pt x="13300" y="0"/>
                  </a:cubicBezTo>
                  <a:close/>
                </a:path>
              </a:pathLst>
            </a:custGeom>
            <a:solidFill>
              <a:srgbClr val="19315D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1992965" cy="493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>
                <a:lnSpc>
                  <a:spcPts val="56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028700" y="710255"/>
            <a:ext cx="9875548" cy="1976755"/>
            <a:chOff x="0" y="0"/>
            <a:chExt cx="13167398" cy="263567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13167398" cy="135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40"/>
                </a:lnSpc>
              </a:pPr>
              <a:r>
                <a:rPr lang="en-US" sz="6700">
                  <a:solidFill>
                    <a:srgbClr val="F8F8F8"/>
                  </a:solidFill>
                  <a:latin typeface="Be Vietnam Ultra-Bold" panose="00000900000000000000"/>
                </a:rPr>
                <a:t>Portfolio Overview</a:t>
              </a:r>
              <a:endParaRPr lang="en-US" sz="6700">
                <a:solidFill>
                  <a:srgbClr val="F8F8F8"/>
                </a:solidFill>
                <a:latin typeface="Be Vietnam Ultra-Bold" panose="0000090000000000000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012950"/>
              <a:ext cx="1034083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653920" y="2376736"/>
            <a:ext cx="6522785" cy="1201082"/>
            <a:chOff x="0" y="0"/>
            <a:chExt cx="8697046" cy="160144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9050"/>
              <a:ext cx="869704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200" spc="191">
                  <a:solidFill>
                    <a:srgbClr val="000000"/>
                  </a:solidFill>
                  <a:latin typeface="Be Vietnam Ultra-Bold" panose="00000900000000000000"/>
                </a:rPr>
                <a:t>EQUITIES</a:t>
              </a:r>
              <a:endParaRPr lang="en-US" sz="2200" spc="191">
                <a:solidFill>
                  <a:srgbClr val="000000"/>
                </a:solidFill>
                <a:latin typeface="Be Vietnam Ultra-Bold" panose="0000090000000000000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517498"/>
              <a:ext cx="8697046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IBM Plex Sans Bold" panose="020B0803050203000203"/>
                </a:rPr>
                <a:t>Apple </a:t>
              </a:r>
              <a:r>
                <a:rPr lang="en-US" sz="2400">
                  <a:solidFill>
                    <a:srgbClr val="000000"/>
                  </a:solidFill>
                  <a:latin typeface="IBM Plex Sans" panose="020B0503050203000203"/>
                </a:rPr>
                <a:t>(AAPL), </a:t>
              </a:r>
              <a:r>
                <a:rPr lang="en-US" sz="2400">
                  <a:solidFill>
                    <a:srgbClr val="000000"/>
                  </a:solidFill>
                  <a:latin typeface="IBM Plex Sans Bold" panose="020B0803050203000203"/>
                </a:rPr>
                <a:t>Exelon Corp</a:t>
              </a:r>
              <a:r>
                <a:rPr lang="en-US" sz="2400">
                  <a:solidFill>
                    <a:srgbClr val="000000"/>
                  </a:solidFill>
                  <a:latin typeface="IBM Plex Sans" panose="020B0503050203000203"/>
                </a:rPr>
                <a:t> (EXC), </a:t>
              </a:r>
              <a:r>
                <a:rPr lang="en-US" sz="2400">
                  <a:solidFill>
                    <a:srgbClr val="000000"/>
                  </a:solidFill>
                  <a:latin typeface="IBM Plex Sans Bold" panose="020B0803050203000203"/>
                </a:rPr>
                <a:t>General Electic</a:t>
              </a:r>
              <a:r>
                <a:rPr lang="en-US" sz="2400">
                  <a:solidFill>
                    <a:srgbClr val="000000"/>
                  </a:solidFill>
                  <a:latin typeface="IBM Plex Sans" panose="020B0503050203000203"/>
                </a:rPr>
                <a:t> (GE), </a:t>
              </a:r>
              <a:r>
                <a:rPr lang="en-US" sz="2400">
                  <a:solidFill>
                    <a:srgbClr val="000000"/>
                  </a:solidFill>
                  <a:latin typeface="IBM Plex Sans Bold" panose="020B0803050203000203"/>
                </a:rPr>
                <a:t>Pfizer</a:t>
              </a:r>
              <a:r>
                <a:rPr lang="en-US" sz="2400">
                  <a:solidFill>
                    <a:srgbClr val="000000"/>
                  </a:solidFill>
                  <a:latin typeface="IBM Plex Sans" panose="020B0503050203000203"/>
                </a:rPr>
                <a:t> (PFE), </a:t>
              </a:r>
              <a:r>
                <a:rPr lang="en-US" sz="2400">
                  <a:solidFill>
                    <a:srgbClr val="000000"/>
                  </a:solidFill>
                  <a:latin typeface="IBM Plex Sans Bold" panose="020B0803050203000203"/>
                </a:rPr>
                <a:t>S&amp;P 500 ETF</a:t>
              </a:r>
              <a:r>
                <a:rPr lang="en-US" sz="2400">
                  <a:solidFill>
                    <a:srgbClr val="000000"/>
                  </a:solidFill>
                  <a:latin typeface="IBM Plex Sans" panose="020B0503050203000203"/>
                </a:rPr>
                <a:t> (SPY)</a:t>
              </a:r>
              <a:endParaRPr lang="en-US" sz="2400">
                <a:solidFill>
                  <a:srgbClr val="000000"/>
                </a:solidFill>
                <a:latin typeface="IBM Plex Sans" panose="020B0503050203000203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653920" y="4251045"/>
            <a:ext cx="6522785" cy="1201082"/>
            <a:chOff x="0" y="0"/>
            <a:chExt cx="8697046" cy="1601443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9050"/>
              <a:ext cx="869704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200" spc="191">
                  <a:solidFill>
                    <a:srgbClr val="F8F8F8"/>
                  </a:solidFill>
                  <a:latin typeface="Be Vietnam Ultra-Bold" panose="00000900000000000000"/>
                </a:rPr>
                <a:t>FIXED INCOME</a:t>
              </a:r>
              <a:endParaRPr lang="en-US" sz="2200" spc="191">
                <a:solidFill>
                  <a:srgbClr val="F8F8F8"/>
                </a:solidFill>
                <a:latin typeface="Be Vietnam Ultra-Bold" panose="00000900000000000000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517498"/>
              <a:ext cx="8697046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 Bold" panose="020B0803050203000203"/>
                </a:rPr>
                <a:t>Fidelity Investment Grade Bond Index </a:t>
              </a:r>
              <a:r>
                <a:rPr lang="en-US" sz="2400">
                  <a:solidFill>
                    <a:srgbClr val="F8F8F8"/>
                  </a:solidFill>
                  <a:latin typeface="IBM Plex Sans" panose="020B0503050203000203"/>
                </a:rPr>
                <a:t>(FBNDX)</a:t>
              </a:r>
              <a:endParaRPr lang="en-US" sz="2400">
                <a:solidFill>
                  <a:srgbClr val="F8F8F8"/>
                </a:solidFill>
                <a:latin typeface="IBM Plex Sans" panose="020B0503050203000203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1653920" y="6065435"/>
            <a:ext cx="6522785" cy="1201082"/>
            <a:chOff x="0" y="0"/>
            <a:chExt cx="8697046" cy="160144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9050"/>
              <a:ext cx="869704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200" spc="191">
                  <a:solidFill>
                    <a:srgbClr val="F8F8F8"/>
                  </a:solidFill>
                  <a:latin typeface="Be Vietnam Ultra-Bold" panose="00000900000000000000"/>
                </a:rPr>
                <a:t>COMMODITY</a:t>
              </a:r>
              <a:endParaRPr lang="en-US" sz="2200" spc="191">
                <a:solidFill>
                  <a:srgbClr val="F8F8F8"/>
                </a:solidFill>
                <a:latin typeface="Be Vietnam Ultra-Bold" panose="00000900000000000000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17498"/>
              <a:ext cx="8697046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 Bold" panose="020B0803050203000203"/>
                </a:rPr>
                <a:t>S&amp;P GSCI Broad Commodity Index</a:t>
              </a:r>
              <a:endParaRPr lang="en-US" sz="2400">
                <a:solidFill>
                  <a:srgbClr val="F8F8F8"/>
                </a:solidFill>
                <a:latin typeface="IBM Plex Sans Bold" panose="020B0803050203000203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 panose="020B0503050203000203"/>
                </a:rPr>
                <a:t>(SPGSCI)</a:t>
              </a:r>
              <a:endParaRPr lang="en-US" sz="2400">
                <a:solidFill>
                  <a:srgbClr val="F8F8F8"/>
                </a:solidFill>
                <a:latin typeface="IBM Plex Sans" panose="020B0503050203000203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1653920" y="7879825"/>
            <a:ext cx="6522785" cy="1201082"/>
            <a:chOff x="0" y="0"/>
            <a:chExt cx="8697046" cy="160144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19050"/>
              <a:ext cx="8697046" cy="464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60"/>
                </a:lnSpc>
                <a:spcBef>
                  <a:spcPct val="0"/>
                </a:spcBef>
              </a:pPr>
              <a:r>
                <a:rPr lang="en-US" sz="2200" spc="191">
                  <a:solidFill>
                    <a:srgbClr val="F8F8F8"/>
                  </a:solidFill>
                  <a:latin typeface="Be Vietnam Ultra-Bold" panose="00000900000000000000"/>
                </a:rPr>
                <a:t>CURRENCY PAIR</a:t>
              </a:r>
              <a:endParaRPr lang="en-US" sz="2200" spc="191">
                <a:solidFill>
                  <a:srgbClr val="F8F8F8"/>
                </a:solidFill>
                <a:latin typeface="Be Vietnam Ultra-Bold" panose="00000900000000000000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517498"/>
              <a:ext cx="8697046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 Bold" panose="020B0803050203000203"/>
                </a:rPr>
                <a:t>British Pound</a:t>
              </a:r>
              <a:endParaRPr lang="en-US" sz="2400">
                <a:solidFill>
                  <a:srgbClr val="F8F8F8"/>
                </a:solidFill>
                <a:latin typeface="IBM Plex Sans Bold" panose="020B0803050203000203"/>
              </a:endParaRP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8F8F8"/>
                  </a:solidFill>
                  <a:latin typeface="IBM Plex Sans" panose="020B0503050203000203"/>
                </a:rPr>
                <a:t>(GBP)</a:t>
              </a:r>
              <a:endParaRPr lang="en-US" sz="2400">
                <a:solidFill>
                  <a:srgbClr val="F8F8F8"/>
                </a:solidFill>
                <a:latin typeface="IBM Plex Sans" panose="020B0503050203000203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 rot="2700000">
            <a:off x="13774103" y="-1830771"/>
            <a:ext cx="6970395" cy="5082051"/>
          </a:xfrm>
          <a:custGeom>
            <a:avLst/>
            <a:gdLst/>
            <a:ahLst/>
            <a:cxnLst/>
            <a:rect l="l" t="t" r="r" b="b"/>
            <a:pathLst>
              <a:path w="6970395" h="5082051">
                <a:moveTo>
                  <a:pt x="0" y="0"/>
                </a:moveTo>
                <a:lnTo>
                  <a:pt x="6970394" y="0"/>
                </a:lnTo>
                <a:lnTo>
                  <a:pt x="6970394" y="5082052"/>
                </a:lnTo>
                <a:lnTo>
                  <a:pt x="0" y="508205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 rot="0">
            <a:off x="9343964" y="2282667"/>
            <a:ext cx="8400912" cy="6798240"/>
            <a:chOff x="0" y="0"/>
            <a:chExt cx="2137363" cy="172961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37363" cy="1729611"/>
            </a:xfrm>
            <a:custGeom>
              <a:avLst/>
              <a:gdLst/>
              <a:ahLst/>
              <a:cxnLst/>
              <a:rect l="l" t="t" r="r" b="b"/>
              <a:pathLst>
                <a:path w="2137363" h="1729611">
                  <a:moveTo>
                    <a:pt x="16588" y="0"/>
                  </a:moveTo>
                  <a:lnTo>
                    <a:pt x="2120775" y="0"/>
                  </a:lnTo>
                  <a:cubicBezTo>
                    <a:pt x="2125174" y="0"/>
                    <a:pt x="2129393" y="1748"/>
                    <a:pt x="2132505" y="4859"/>
                  </a:cubicBezTo>
                  <a:cubicBezTo>
                    <a:pt x="2135615" y="7969"/>
                    <a:pt x="2137363" y="12189"/>
                    <a:pt x="2137363" y="16588"/>
                  </a:cubicBezTo>
                  <a:lnTo>
                    <a:pt x="2137363" y="1713023"/>
                  </a:lnTo>
                  <a:cubicBezTo>
                    <a:pt x="2137363" y="1722184"/>
                    <a:pt x="2129936" y="1729611"/>
                    <a:pt x="2120775" y="1729611"/>
                  </a:cubicBezTo>
                  <a:lnTo>
                    <a:pt x="16588" y="1729611"/>
                  </a:lnTo>
                  <a:cubicBezTo>
                    <a:pt x="7427" y="1729611"/>
                    <a:pt x="0" y="1722184"/>
                    <a:pt x="0" y="1713023"/>
                  </a:cubicBezTo>
                  <a:lnTo>
                    <a:pt x="0" y="16588"/>
                  </a:lnTo>
                  <a:cubicBezTo>
                    <a:pt x="0" y="7427"/>
                    <a:pt x="7427" y="0"/>
                    <a:pt x="165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2137363" cy="1777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id="33" name="Freeform 33"/>
          <p:cNvSpPr/>
          <p:nvPr/>
        </p:nvSpPr>
        <p:spPr>
          <a:xfrm>
            <a:off x="9439214" y="2340678"/>
            <a:ext cx="8196821" cy="6682218"/>
          </a:xfrm>
          <a:custGeom>
            <a:avLst/>
            <a:gdLst/>
            <a:ahLst/>
            <a:cxnLst/>
            <a:rect l="l" t="t" r="r" b="b"/>
            <a:pathLst>
              <a:path w="8196821" h="6682218">
                <a:moveTo>
                  <a:pt x="0" y="0"/>
                </a:moveTo>
                <a:lnTo>
                  <a:pt x="8196821" y="0"/>
                </a:lnTo>
                <a:lnTo>
                  <a:pt x="8196821" y="6682218"/>
                </a:lnTo>
                <a:lnTo>
                  <a:pt x="0" y="6682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382" b="-688"/>
            </a:stretch>
          </a:blipFill>
        </p:spPr>
      </p:sp>
      <p:grpSp>
        <p:nvGrpSpPr>
          <p:cNvPr id="34" name="Group 34"/>
          <p:cNvGrpSpPr/>
          <p:nvPr/>
        </p:nvGrpSpPr>
        <p:grpSpPr>
          <a:xfrm rot="0">
            <a:off x="12687300" y="9998267"/>
            <a:ext cx="9144000" cy="288733"/>
            <a:chOff x="0" y="0"/>
            <a:chExt cx="2408296" cy="7604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80766">
            <a:off x="14218704" y="-2121246"/>
            <a:ext cx="6970395" cy="5082051"/>
          </a:xfrm>
          <a:custGeom>
            <a:avLst/>
            <a:gdLst/>
            <a:ahLst/>
            <a:cxnLst/>
            <a:rect l="l" t="t" r="r" b="b"/>
            <a:pathLst>
              <a:path w="6970395" h="5082051">
                <a:moveTo>
                  <a:pt x="0" y="0"/>
                </a:moveTo>
                <a:lnTo>
                  <a:pt x="6970395" y="0"/>
                </a:lnTo>
                <a:lnTo>
                  <a:pt x="6970395" y="5082051"/>
                </a:lnTo>
                <a:lnTo>
                  <a:pt x="0" y="508205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748756"/>
            <a:ext cx="10037156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6600">
                <a:solidFill>
                  <a:srgbClr val="F8F8F8"/>
                </a:solidFill>
                <a:latin typeface="Be Vietnam Ultra-Bold" panose="00000900000000000000"/>
              </a:rPr>
              <a:t>Strategy Methodology</a:t>
            </a:r>
            <a:endParaRPr lang="en-US" sz="6600">
              <a:solidFill>
                <a:srgbClr val="F8F8F8"/>
              </a:solidFill>
              <a:latin typeface="Be Vietnam Ultra-Bold" panose="000009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1299046" y="2541101"/>
            <a:ext cx="8422904" cy="1053942"/>
            <a:chOff x="0" y="0"/>
            <a:chExt cx="3382439" cy="4232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82439" cy="423238"/>
            </a:xfrm>
            <a:custGeom>
              <a:avLst/>
              <a:gdLst/>
              <a:ahLst/>
              <a:cxnLst/>
              <a:rect l="l" t="t" r="r" b="b"/>
              <a:pathLst>
                <a:path w="3382439" h="423238">
                  <a:moveTo>
                    <a:pt x="8272" y="0"/>
                  </a:moveTo>
                  <a:lnTo>
                    <a:pt x="3374167" y="0"/>
                  </a:lnTo>
                  <a:cubicBezTo>
                    <a:pt x="3378735" y="0"/>
                    <a:pt x="3382439" y="3704"/>
                    <a:pt x="3382439" y="8272"/>
                  </a:cubicBezTo>
                  <a:lnTo>
                    <a:pt x="3382439" y="414966"/>
                  </a:lnTo>
                  <a:cubicBezTo>
                    <a:pt x="3382439" y="419535"/>
                    <a:pt x="3378735" y="423238"/>
                    <a:pt x="3374167" y="423238"/>
                  </a:cubicBezTo>
                  <a:lnTo>
                    <a:pt x="8272" y="423238"/>
                  </a:lnTo>
                  <a:cubicBezTo>
                    <a:pt x="3704" y="423238"/>
                    <a:pt x="0" y="419535"/>
                    <a:pt x="0" y="414966"/>
                  </a:cubicBezTo>
                  <a:lnTo>
                    <a:pt x="0" y="8272"/>
                  </a:lnTo>
                  <a:cubicBezTo>
                    <a:pt x="0" y="3704"/>
                    <a:pt x="3704" y="0"/>
                    <a:pt x="8272" y="0"/>
                  </a:cubicBezTo>
                  <a:close/>
                </a:path>
              </a:pathLst>
            </a:custGeom>
            <a:solidFill>
              <a:srgbClr val="F8F8F8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382439" cy="480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IBM Plex Sans Bold" panose="020B0803050203000203"/>
                </a:rPr>
                <a:t>MA CROSSOVER</a:t>
              </a:r>
              <a:endParaRPr lang="en-US" sz="3000">
                <a:solidFill>
                  <a:srgbClr val="000000"/>
                </a:solidFill>
                <a:latin typeface="IBM Plex Sans Bold" panose="020B0803050203000203"/>
              </a:endParaRP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IBM Plex Sans" panose="020B0503050203000203"/>
                </a:rPr>
                <a:t>F</a:t>
              </a:r>
              <a:r>
                <a:rPr lang="en-US" sz="2100">
                  <a:solidFill>
                    <a:srgbClr val="000000"/>
                  </a:solidFill>
                  <a:latin typeface="IBM Plex Sans" panose="020B0503050203000203"/>
                </a:rPr>
                <a:t>ast window = 11 | Slow window = 220</a:t>
              </a:r>
              <a:endParaRPr lang="en-US" sz="2100">
                <a:solidFill>
                  <a:srgbClr val="000000"/>
                </a:solidFill>
                <a:latin typeface="IBM Plex Sans" panose="020B0503050203000203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299046" y="6531196"/>
            <a:ext cx="8422904" cy="2727104"/>
            <a:chOff x="0" y="0"/>
            <a:chExt cx="2758274" cy="8930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58274" cy="893053"/>
            </a:xfrm>
            <a:custGeom>
              <a:avLst/>
              <a:gdLst/>
              <a:ahLst/>
              <a:cxnLst/>
              <a:rect l="l" t="t" r="r" b="b"/>
              <a:pathLst>
                <a:path w="2758274" h="893053">
                  <a:moveTo>
                    <a:pt x="9192" y="0"/>
                  </a:moveTo>
                  <a:lnTo>
                    <a:pt x="2749083" y="0"/>
                  </a:lnTo>
                  <a:cubicBezTo>
                    <a:pt x="2751520" y="0"/>
                    <a:pt x="2753858" y="968"/>
                    <a:pt x="2755582" y="2692"/>
                  </a:cubicBezTo>
                  <a:cubicBezTo>
                    <a:pt x="2757306" y="4416"/>
                    <a:pt x="2758274" y="6754"/>
                    <a:pt x="2758274" y="9192"/>
                  </a:cubicBezTo>
                  <a:lnTo>
                    <a:pt x="2758274" y="883862"/>
                  </a:lnTo>
                  <a:cubicBezTo>
                    <a:pt x="2758274" y="886299"/>
                    <a:pt x="2757306" y="888637"/>
                    <a:pt x="2755582" y="890361"/>
                  </a:cubicBezTo>
                  <a:cubicBezTo>
                    <a:pt x="2753858" y="892085"/>
                    <a:pt x="2751520" y="893053"/>
                    <a:pt x="2749083" y="893053"/>
                  </a:cubicBezTo>
                  <a:lnTo>
                    <a:pt x="9192" y="893053"/>
                  </a:lnTo>
                  <a:cubicBezTo>
                    <a:pt x="6754" y="893053"/>
                    <a:pt x="4416" y="892085"/>
                    <a:pt x="2692" y="890361"/>
                  </a:cubicBezTo>
                  <a:cubicBezTo>
                    <a:pt x="968" y="888637"/>
                    <a:pt x="0" y="886299"/>
                    <a:pt x="0" y="883862"/>
                  </a:cubicBezTo>
                  <a:lnTo>
                    <a:pt x="0" y="9192"/>
                  </a:lnTo>
                  <a:cubicBezTo>
                    <a:pt x="0" y="6754"/>
                    <a:pt x="968" y="4416"/>
                    <a:pt x="2692" y="2692"/>
                  </a:cubicBezTo>
                  <a:cubicBezTo>
                    <a:pt x="4416" y="968"/>
                    <a:pt x="6754" y="0"/>
                    <a:pt x="9192" y="0"/>
                  </a:cubicBezTo>
                  <a:close/>
                </a:path>
              </a:pathLst>
            </a:custGeom>
            <a:solidFill>
              <a:srgbClr val="3DCAB1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758274" cy="95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527789" y="3749968"/>
            <a:ext cx="3825160" cy="2324028"/>
            <a:chOff x="0" y="0"/>
            <a:chExt cx="1536094" cy="9332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36094" cy="933274"/>
            </a:xfrm>
            <a:custGeom>
              <a:avLst/>
              <a:gdLst/>
              <a:ahLst/>
              <a:cxnLst/>
              <a:rect l="l" t="t" r="r" b="b"/>
              <a:pathLst>
                <a:path w="1536094" h="933274">
                  <a:moveTo>
                    <a:pt x="26311" y="0"/>
                  </a:moveTo>
                  <a:lnTo>
                    <a:pt x="1509782" y="0"/>
                  </a:lnTo>
                  <a:cubicBezTo>
                    <a:pt x="1524314" y="0"/>
                    <a:pt x="1536094" y="11780"/>
                    <a:pt x="1536094" y="26311"/>
                  </a:cubicBezTo>
                  <a:lnTo>
                    <a:pt x="1536094" y="906963"/>
                  </a:lnTo>
                  <a:cubicBezTo>
                    <a:pt x="1536094" y="921494"/>
                    <a:pt x="1524314" y="933274"/>
                    <a:pt x="1509782" y="933274"/>
                  </a:cubicBezTo>
                  <a:lnTo>
                    <a:pt x="26311" y="933274"/>
                  </a:lnTo>
                  <a:cubicBezTo>
                    <a:pt x="11780" y="933274"/>
                    <a:pt x="0" y="921494"/>
                    <a:pt x="0" y="906963"/>
                  </a:cubicBezTo>
                  <a:lnTo>
                    <a:pt x="0" y="26311"/>
                  </a:lnTo>
                  <a:cubicBezTo>
                    <a:pt x="0" y="11780"/>
                    <a:pt x="11780" y="0"/>
                    <a:pt x="26311" y="0"/>
                  </a:cubicBezTo>
                  <a:close/>
                </a:path>
              </a:pathLst>
            </a:custGeom>
            <a:solidFill>
              <a:srgbClr val="19315D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536094" cy="99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5591217" y="3749968"/>
            <a:ext cx="3914917" cy="2324028"/>
            <a:chOff x="0" y="0"/>
            <a:chExt cx="1572138" cy="9332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72138" cy="933274"/>
            </a:xfrm>
            <a:custGeom>
              <a:avLst/>
              <a:gdLst/>
              <a:ahLst/>
              <a:cxnLst/>
              <a:rect l="l" t="t" r="r" b="b"/>
              <a:pathLst>
                <a:path w="1572138" h="933274">
                  <a:moveTo>
                    <a:pt x="25708" y="0"/>
                  </a:moveTo>
                  <a:lnTo>
                    <a:pt x="1546430" y="0"/>
                  </a:lnTo>
                  <a:cubicBezTo>
                    <a:pt x="1553248" y="0"/>
                    <a:pt x="1559787" y="2709"/>
                    <a:pt x="1564608" y="7530"/>
                  </a:cubicBezTo>
                  <a:cubicBezTo>
                    <a:pt x="1569429" y="12351"/>
                    <a:pt x="1572138" y="18890"/>
                    <a:pt x="1572138" y="25708"/>
                  </a:cubicBezTo>
                  <a:lnTo>
                    <a:pt x="1572138" y="907566"/>
                  </a:lnTo>
                  <a:cubicBezTo>
                    <a:pt x="1572138" y="914385"/>
                    <a:pt x="1569429" y="920924"/>
                    <a:pt x="1564608" y="925745"/>
                  </a:cubicBezTo>
                  <a:cubicBezTo>
                    <a:pt x="1559787" y="930566"/>
                    <a:pt x="1553248" y="933274"/>
                    <a:pt x="1546430" y="933274"/>
                  </a:cubicBezTo>
                  <a:lnTo>
                    <a:pt x="25708" y="933274"/>
                  </a:lnTo>
                  <a:cubicBezTo>
                    <a:pt x="18890" y="933274"/>
                    <a:pt x="12351" y="930566"/>
                    <a:pt x="7530" y="925745"/>
                  </a:cubicBezTo>
                  <a:cubicBezTo>
                    <a:pt x="2709" y="920924"/>
                    <a:pt x="0" y="914385"/>
                    <a:pt x="0" y="907566"/>
                  </a:cubicBezTo>
                  <a:lnTo>
                    <a:pt x="0" y="25708"/>
                  </a:lnTo>
                  <a:cubicBezTo>
                    <a:pt x="0" y="18890"/>
                    <a:pt x="2709" y="12351"/>
                    <a:pt x="7530" y="7530"/>
                  </a:cubicBezTo>
                  <a:cubicBezTo>
                    <a:pt x="12351" y="2709"/>
                    <a:pt x="18890" y="0"/>
                    <a:pt x="25708" y="0"/>
                  </a:cubicBezTo>
                  <a:close/>
                </a:path>
              </a:pathLst>
            </a:custGeom>
            <a:solidFill>
              <a:srgbClr val="19315D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572138" cy="99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2377972" y="8091431"/>
            <a:ext cx="6383956" cy="2336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1937179" y="4750975"/>
            <a:ext cx="3006379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6045486" y="4731925"/>
            <a:ext cx="3006379" cy="952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10293451" y="3478674"/>
            <a:ext cx="6994424" cy="4100180"/>
          </a:xfrm>
          <a:custGeom>
            <a:avLst/>
            <a:gdLst/>
            <a:ahLst/>
            <a:cxnLst/>
            <a:rect l="l" t="t" r="r" b="b"/>
            <a:pathLst>
              <a:path w="6994424" h="4100180">
                <a:moveTo>
                  <a:pt x="0" y="0"/>
                </a:moveTo>
                <a:lnTo>
                  <a:pt x="6994424" y="0"/>
                </a:lnTo>
                <a:lnTo>
                  <a:pt x="6994424" y="4100180"/>
                </a:lnTo>
                <a:lnTo>
                  <a:pt x="0" y="4100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813908" y="6833750"/>
            <a:ext cx="5224510" cy="9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BOLLINGER BAND</a:t>
            </a:r>
            <a:endParaRPr lang="en-US" sz="3000">
              <a:solidFill>
                <a:srgbClr val="F8F8F8"/>
              </a:solidFill>
              <a:latin typeface="IBM Plex Sans Bold" panose="020B0803050203000203"/>
            </a:endParaRPr>
          </a:p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F8F8F8"/>
                </a:solidFill>
                <a:latin typeface="IBM Plex Sans" panose="020B0503050203000203"/>
              </a:rPr>
              <a:t>WI</a:t>
            </a:r>
            <a:r>
              <a:rPr lang="en-US" sz="2100">
                <a:solidFill>
                  <a:srgbClr val="F8F8F8"/>
                </a:solidFill>
                <a:latin typeface="IBM Plex Sans" panose="020B0503050203000203"/>
              </a:rPr>
              <a:t>ndow = 22 | STD DEV Band= 2</a:t>
            </a:r>
            <a:endParaRPr lang="en-US" sz="2100">
              <a:solidFill>
                <a:srgbClr val="F8F8F8"/>
              </a:solidFill>
              <a:latin typeface="IBM Plex Sans" panose="020B05030502030002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54574" y="4074795"/>
            <a:ext cx="397159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FLAT</a:t>
            </a:r>
            <a:endParaRPr lang="en-US" sz="3000">
              <a:solidFill>
                <a:srgbClr val="F8F8F8"/>
              </a:solidFill>
              <a:latin typeface="IBM Plex Sans Bold" panose="020B0803050203000203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562880" y="4074795"/>
            <a:ext cx="397159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SHORT</a:t>
            </a:r>
            <a:endParaRPr lang="en-US" sz="3000">
              <a:solidFill>
                <a:srgbClr val="F8F8F8"/>
              </a:solidFill>
              <a:latin typeface="IBM Plex Sans Bold" panose="020B0803050203000203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698974" y="4983995"/>
            <a:ext cx="3482790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AAPL, </a:t>
            </a: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FBNDX</a:t>
            </a:r>
            <a:endParaRPr lang="en-US" sz="3000">
              <a:solidFill>
                <a:srgbClr val="F8F8F8"/>
              </a:solidFill>
              <a:latin typeface="IBM Plex Sans Bold" panose="020B0803050203000203"/>
            </a:endParaRPr>
          </a:p>
          <a:p>
            <a:pPr algn="ctr">
              <a:lnSpc>
                <a:spcPts val="4110"/>
              </a:lnSpc>
            </a:pPr>
          </a:p>
          <a:p>
            <a:pPr>
              <a:lnSpc>
                <a:spcPts val="3600"/>
              </a:lnSpc>
            </a:pPr>
          </a:p>
        </p:txBody>
      </p:sp>
      <p:sp>
        <p:nvSpPr>
          <p:cNvPr id="24" name="TextBox 24"/>
          <p:cNvSpPr txBox="1"/>
          <p:nvPr/>
        </p:nvSpPr>
        <p:spPr>
          <a:xfrm>
            <a:off x="5816805" y="4931950"/>
            <a:ext cx="3482790" cy="1602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GE, </a:t>
            </a: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SPGSCI, GBP</a:t>
            </a:r>
            <a:endParaRPr lang="en-US" sz="3000">
              <a:solidFill>
                <a:srgbClr val="F8F8F8"/>
              </a:solidFill>
              <a:latin typeface="IBM Plex Sans Bold" panose="020B0803050203000203"/>
            </a:endParaRPr>
          </a:p>
          <a:p>
            <a:pPr algn="ctr">
              <a:lnSpc>
                <a:spcPts val="4110"/>
              </a:lnSpc>
            </a:pPr>
          </a:p>
          <a:p>
            <a:pPr>
              <a:lnSpc>
                <a:spcPts val="3600"/>
              </a:lnSpc>
            </a:pPr>
          </a:p>
        </p:txBody>
      </p:sp>
      <p:sp>
        <p:nvSpPr>
          <p:cNvPr id="25" name="TextBox 25"/>
          <p:cNvSpPr txBox="1"/>
          <p:nvPr/>
        </p:nvSpPr>
        <p:spPr>
          <a:xfrm>
            <a:off x="2957227" y="8314816"/>
            <a:ext cx="5267979" cy="11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0"/>
              </a:lnSpc>
            </a:pP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EXC, </a:t>
            </a:r>
            <a:r>
              <a:rPr lang="en-US" sz="3000">
                <a:solidFill>
                  <a:srgbClr val="F8F8F8"/>
                </a:solidFill>
                <a:latin typeface="IBM Plex Sans Bold" panose="020B0803050203000203"/>
              </a:rPr>
              <a:t>PFE, SPY</a:t>
            </a:r>
            <a:endParaRPr lang="en-US" sz="3000">
              <a:solidFill>
                <a:srgbClr val="F8F8F8"/>
              </a:solidFill>
              <a:latin typeface="IBM Plex Sans Bold" panose="020B0803050203000203"/>
            </a:endParaRPr>
          </a:p>
          <a:p>
            <a:pPr>
              <a:lnSpc>
                <a:spcPts val="4415"/>
              </a:lnSpc>
            </a:pPr>
          </a:p>
        </p:txBody>
      </p:sp>
      <p:grpSp>
        <p:nvGrpSpPr>
          <p:cNvPr id="26" name="Group 26"/>
          <p:cNvGrpSpPr/>
          <p:nvPr/>
        </p:nvGrpSpPr>
        <p:grpSpPr>
          <a:xfrm rot="0">
            <a:off x="12687300" y="9998267"/>
            <a:ext cx="9144000" cy="288733"/>
            <a:chOff x="0" y="0"/>
            <a:chExt cx="2408296" cy="7604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01055" y="2290480"/>
            <a:ext cx="6432896" cy="6427333"/>
          </a:xfrm>
          <a:custGeom>
            <a:avLst/>
            <a:gdLst/>
            <a:ahLst/>
            <a:cxnLst/>
            <a:rect l="l" t="t" r="r" b="b"/>
            <a:pathLst>
              <a:path w="6432896" h="6427333">
                <a:moveTo>
                  <a:pt x="0" y="0"/>
                </a:moveTo>
                <a:lnTo>
                  <a:pt x="6432896" y="0"/>
                </a:lnTo>
                <a:lnTo>
                  <a:pt x="6432896" y="6427333"/>
                </a:lnTo>
                <a:lnTo>
                  <a:pt x="0" y="64273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20162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54259" y="2290480"/>
            <a:ext cx="6577730" cy="6427333"/>
          </a:xfrm>
          <a:custGeom>
            <a:avLst/>
            <a:gdLst/>
            <a:ahLst/>
            <a:cxnLst/>
            <a:rect l="l" t="t" r="r" b="b"/>
            <a:pathLst>
              <a:path w="6577730" h="6427333">
                <a:moveTo>
                  <a:pt x="0" y="0"/>
                </a:moveTo>
                <a:lnTo>
                  <a:pt x="6577730" y="0"/>
                </a:lnTo>
                <a:lnTo>
                  <a:pt x="6577730" y="6427333"/>
                </a:lnTo>
                <a:lnTo>
                  <a:pt x="0" y="6427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822" r="-9839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48756"/>
            <a:ext cx="1565835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111111"/>
                </a:solidFill>
                <a:latin typeface="Be Vietnam Ultra-Bold" panose="00000900000000000000"/>
              </a:rPr>
              <a:t>Determining Optimal Windows: MA Crossover</a:t>
            </a:r>
            <a:endParaRPr lang="en-US" sz="5500">
              <a:solidFill>
                <a:srgbClr val="111111"/>
              </a:solidFill>
              <a:latin typeface="Be Vietnam Ultra-Bold" panose="000009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01644" y="9063038"/>
            <a:ext cx="343171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90">
                <a:solidFill>
                  <a:srgbClr val="111111"/>
                </a:solidFill>
                <a:latin typeface="IBM Plex Sans Bold" panose="020B0803050203000203"/>
              </a:rPr>
              <a:t>APPLE (</a:t>
            </a:r>
            <a:r>
              <a:rPr lang="en-US" sz="2590">
                <a:solidFill>
                  <a:srgbClr val="111111"/>
                </a:solidFill>
                <a:latin typeface="IBM Plex Sans" panose="020B0503050203000203"/>
              </a:rPr>
              <a:t>AAPL)</a:t>
            </a:r>
            <a:endParaRPr lang="en-US" sz="2590">
              <a:solidFill>
                <a:srgbClr val="111111"/>
              </a:solidFill>
              <a:latin typeface="IBM Plex Sans" panose="020B05030502030002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394047" y="9063038"/>
            <a:ext cx="4698154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90">
                <a:solidFill>
                  <a:srgbClr val="111111"/>
                </a:solidFill>
                <a:latin typeface="IBM Plex Sans Bold" panose="020B0803050203000203"/>
              </a:rPr>
              <a:t>GENERAL ELECTRIC </a:t>
            </a:r>
            <a:r>
              <a:rPr lang="en-US" sz="2590">
                <a:solidFill>
                  <a:srgbClr val="111111"/>
                </a:solidFill>
                <a:latin typeface="IBM Plex Sans" panose="020B0503050203000203"/>
              </a:rPr>
              <a:t>(GE)</a:t>
            </a:r>
            <a:endParaRPr lang="en-US" sz="2590">
              <a:solidFill>
                <a:srgbClr val="111111"/>
              </a:solidFill>
              <a:latin typeface="IBM Plex Sans" panose="020B05030502030002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0991" y="2625036"/>
            <a:ext cx="5533317" cy="5429984"/>
          </a:xfrm>
          <a:custGeom>
            <a:avLst/>
            <a:gdLst/>
            <a:ahLst/>
            <a:cxnLst/>
            <a:rect l="l" t="t" r="r" b="b"/>
            <a:pathLst>
              <a:path w="5533317" h="5429984">
                <a:moveTo>
                  <a:pt x="0" y="0"/>
                </a:moveTo>
                <a:lnTo>
                  <a:pt x="5533317" y="0"/>
                </a:lnTo>
                <a:lnTo>
                  <a:pt x="5533317" y="5429984"/>
                </a:lnTo>
                <a:lnTo>
                  <a:pt x="0" y="542998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964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86051" y="2625036"/>
            <a:ext cx="5463749" cy="5429984"/>
          </a:xfrm>
          <a:custGeom>
            <a:avLst/>
            <a:gdLst/>
            <a:ahLst/>
            <a:cxnLst/>
            <a:rect l="l" t="t" r="r" b="b"/>
            <a:pathLst>
              <a:path w="5463749" h="5429984">
                <a:moveTo>
                  <a:pt x="0" y="0"/>
                </a:moveTo>
                <a:lnTo>
                  <a:pt x="5463749" y="0"/>
                </a:lnTo>
                <a:lnTo>
                  <a:pt x="5463749" y="5429984"/>
                </a:lnTo>
                <a:lnTo>
                  <a:pt x="0" y="5429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02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468870" y="2625036"/>
            <a:ext cx="5350260" cy="5429984"/>
          </a:xfrm>
          <a:custGeom>
            <a:avLst/>
            <a:gdLst/>
            <a:ahLst/>
            <a:cxnLst/>
            <a:rect l="l" t="t" r="r" b="b"/>
            <a:pathLst>
              <a:path w="5350260" h="5429984">
                <a:moveTo>
                  <a:pt x="0" y="0"/>
                </a:moveTo>
                <a:lnTo>
                  <a:pt x="5350260" y="0"/>
                </a:lnTo>
                <a:lnTo>
                  <a:pt x="5350260" y="5429984"/>
                </a:lnTo>
                <a:lnTo>
                  <a:pt x="0" y="5429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662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67806"/>
            <a:ext cx="1623060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40"/>
              </a:lnSpc>
            </a:pPr>
            <a:r>
              <a:rPr lang="en-US" sz="5700">
                <a:solidFill>
                  <a:srgbClr val="111111"/>
                </a:solidFill>
                <a:latin typeface="Be Vietnam Ultra-Bold" panose="00000900000000000000"/>
              </a:rPr>
              <a:t>Determining Optimal Windows: Bollinger Band</a:t>
            </a:r>
            <a:endParaRPr lang="en-US" sz="5700">
              <a:solidFill>
                <a:srgbClr val="111111"/>
              </a:solidFill>
              <a:latin typeface="Be Vietnam Ultra-Bold" panose="000009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791" y="8389467"/>
            <a:ext cx="343171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90">
                <a:solidFill>
                  <a:srgbClr val="111111"/>
                </a:solidFill>
                <a:latin typeface="IBM Plex Sans Bold" panose="020B0803050203000203"/>
              </a:rPr>
              <a:t>EXELON CORP </a:t>
            </a:r>
            <a:r>
              <a:rPr lang="en-US" sz="2590">
                <a:solidFill>
                  <a:srgbClr val="111111"/>
                </a:solidFill>
                <a:latin typeface="IBM Plex Sans" panose="020B0503050203000203"/>
              </a:rPr>
              <a:t>(EXC)</a:t>
            </a:r>
            <a:endParaRPr lang="en-US" sz="2590">
              <a:solidFill>
                <a:srgbClr val="111111"/>
              </a:solidFill>
              <a:latin typeface="IBM Plex Sans" panose="020B05030502030002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002067" y="8389467"/>
            <a:ext cx="3431717" cy="395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90">
                <a:solidFill>
                  <a:srgbClr val="111111"/>
                </a:solidFill>
                <a:latin typeface="IBM Plex Sans Bold" panose="020B0803050203000203"/>
              </a:rPr>
              <a:t>SPY</a:t>
            </a:r>
            <a:endParaRPr lang="en-US" sz="2590">
              <a:solidFill>
                <a:srgbClr val="111111"/>
              </a:solidFill>
              <a:latin typeface="IBM Plex Sans Bold" panose="020B08030502030002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249412" y="8389467"/>
            <a:ext cx="3431717" cy="395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590">
                <a:solidFill>
                  <a:srgbClr val="111111"/>
                </a:solidFill>
                <a:latin typeface="IBM Plex Sans Bold" panose="020B0803050203000203"/>
              </a:rPr>
              <a:t>PFE</a:t>
            </a:r>
            <a:endParaRPr lang="en-US" sz="2590">
              <a:solidFill>
                <a:srgbClr val="111111"/>
              </a:solidFill>
              <a:latin typeface="IBM Plex Sans Bold" panose="020B08030502030002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49461" y="5934101"/>
            <a:ext cx="350949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 panose="00000800000000000000"/>
              </a:rPr>
              <a:t>Problem 3</a:t>
            </a:r>
            <a:endParaRPr lang="en-US" sz="2400">
              <a:solidFill>
                <a:srgbClr val="FFFFFF"/>
              </a:solidFill>
              <a:latin typeface="Poppins Bold" panose="0000080000000000000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24357" y="3545020"/>
            <a:ext cx="15839286" cy="3959821"/>
          </a:xfrm>
          <a:custGeom>
            <a:avLst/>
            <a:gdLst/>
            <a:ahLst/>
            <a:cxnLst/>
            <a:rect l="l" t="t" r="r" b="b"/>
            <a:pathLst>
              <a:path w="15839286" h="3959821">
                <a:moveTo>
                  <a:pt x="0" y="0"/>
                </a:moveTo>
                <a:lnTo>
                  <a:pt x="15839286" y="0"/>
                </a:lnTo>
                <a:lnTo>
                  <a:pt x="15839286" y="3959822"/>
                </a:lnTo>
                <a:lnTo>
                  <a:pt x="0" y="395982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028700" y="1028700"/>
            <a:ext cx="10265573" cy="1881422"/>
            <a:chOff x="0" y="0"/>
            <a:chExt cx="13687431" cy="2508563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3687431" cy="134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6600">
                  <a:solidFill>
                    <a:srgbClr val="01003B"/>
                  </a:solidFill>
                  <a:latin typeface="Be Vietnam Ultra-Bold" panose="00000900000000000000"/>
                </a:rPr>
                <a:t>Analysis &amp; Findings</a:t>
              </a:r>
              <a:endParaRPr lang="en-US" sz="6600">
                <a:solidFill>
                  <a:srgbClr val="01003B"/>
                </a:solidFill>
                <a:latin typeface="Be Vietnam Ultra-Bold" panose="000009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85840"/>
              <a:ext cx="1239328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1003B"/>
                  </a:solidFill>
                  <a:latin typeface="IBM Plex Sans" panose="020B0503050203000203"/>
                </a:rPr>
                <a:t>Portfolio Summary Statistics</a:t>
              </a:r>
              <a:endParaRPr lang="en-US" sz="28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-717362" y="8888196"/>
            <a:ext cx="8551459" cy="6499109"/>
          </a:xfrm>
          <a:custGeom>
            <a:avLst/>
            <a:gdLst/>
            <a:ahLst/>
            <a:cxnLst/>
            <a:rect l="l" t="t" r="r" b="b"/>
            <a:pathLst>
              <a:path w="8551459" h="6499109">
                <a:moveTo>
                  <a:pt x="0" y="0"/>
                </a:moveTo>
                <a:lnTo>
                  <a:pt x="8551459" y="0"/>
                </a:lnTo>
                <a:lnTo>
                  <a:pt x="8551459" y="6499109"/>
                </a:lnTo>
                <a:lnTo>
                  <a:pt x="0" y="6499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2687300" y="9998267"/>
            <a:ext cx="9144000" cy="288733"/>
            <a:chOff x="0" y="0"/>
            <a:chExt cx="2408296" cy="760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49461" y="5934101"/>
            <a:ext cx="350949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Poppins Bold" panose="00000800000000000000"/>
              </a:rPr>
              <a:t>Problem 3</a:t>
            </a:r>
            <a:endParaRPr lang="en-US" sz="2400">
              <a:solidFill>
                <a:srgbClr val="FFFFFF"/>
              </a:solidFill>
              <a:latin typeface="Poppins Bold" panose="0000080000000000000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310982" y="1028700"/>
            <a:ext cx="10114627" cy="8701790"/>
          </a:xfrm>
          <a:custGeom>
            <a:avLst/>
            <a:gdLst/>
            <a:ahLst/>
            <a:cxnLst/>
            <a:rect l="l" t="t" r="r" b="b"/>
            <a:pathLst>
              <a:path w="10114627" h="8701790">
                <a:moveTo>
                  <a:pt x="0" y="0"/>
                </a:moveTo>
                <a:lnTo>
                  <a:pt x="10114626" y="0"/>
                </a:lnTo>
                <a:lnTo>
                  <a:pt x="10114626" y="8701790"/>
                </a:lnTo>
                <a:lnTo>
                  <a:pt x="0" y="870179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028700" y="3024537"/>
            <a:ext cx="5926791" cy="3014897"/>
            <a:chOff x="0" y="0"/>
            <a:chExt cx="7902387" cy="4019863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7902387" cy="285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1003B"/>
                  </a:solidFill>
                  <a:latin typeface="Be Vietnam Ultra-Bold" panose="00000900000000000000"/>
                </a:rPr>
                <a:t>Analysis &amp; Findings</a:t>
              </a:r>
              <a:endParaRPr lang="en-US" sz="7000">
                <a:solidFill>
                  <a:srgbClr val="01003B"/>
                </a:solidFill>
                <a:latin typeface="Be Vietnam Ultra-Bold" panose="000009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97140"/>
              <a:ext cx="715521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1003B"/>
                  </a:solidFill>
                  <a:latin typeface="IBM Plex Sans" panose="020B0503050203000203"/>
                </a:rPr>
                <a:t>Portfolio Correlation Structure</a:t>
              </a:r>
              <a:endParaRPr lang="en-US" sz="280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 rot="-10690138">
            <a:off x="-2731046" y="7396649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0" y="0"/>
                </a:lnTo>
                <a:lnTo>
                  <a:pt x="10946940" y="8896878"/>
                </a:lnTo>
                <a:lnTo>
                  <a:pt x="0" y="8896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90138">
            <a:off x="13665977" y="-6778555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04189" y="3168580"/>
            <a:ext cx="8044892" cy="5741390"/>
          </a:xfrm>
          <a:custGeom>
            <a:avLst/>
            <a:gdLst/>
            <a:ahLst/>
            <a:cxnLst/>
            <a:rect l="l" t="t" r="r" b="b"/>
            <a:pathLst>
              <a:path w="8044892" h="5741390">
                <a:moveTo>
                  <a:pt x="0" y="0"/>
                </a:moveTo>
                <a:lnTo>
                  <a:pt x="8044892" y="0"/>
                </a:lnTo>
                <a:lnTo>
                  <a:pt x="8044892" y="5741390"/>
                </a:lnTo>
                <a:lnTo>
                  <a:pt x="0" y="5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2687300" y="9998267"/>
            <a:ext cx="9144000" cy="288733"/>
            <a:chOff x="0" y="0"/>
            <a:chExt cx="2408296" cy="76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3168580"/>
            <a:ext cx="8044892" cy="5741390"/>
          </a:xfrm>
          <a:custGeom>
            <a:avLst/>
            <a:gdLst/>
            <a:ahLst/>
            <a:cxnLst/>
            <a:rect l="l" t="t" r="r" b="b"/>
            <a:pathLst>
              <a:path w="8044892" h="5741390">
                <a:moveTo>
                  <a:pt x="0" y="0"/>
                </a:moveTo>
                <a:lnTo>
                  <a:pt x="8044892" y="0"/>
                </a:lnTo>
                <a:lnTo>
                  <a:pt x="8044892" y="5741390"/>
                </a:lnTo>
                <a:lnTo>
                  <a:pt x="0" y="5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184227" y="1028700"/>
            <a:ext cx="11909173" cy="1791550"/>
            <a:chOff x="0" y="0"/>
            <a:chExt cx="15878897" cy="2388733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5878897" cy="1320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65"/>
                </a:lnSpc>
              </a:pPr>
              <a:r>
                <a:rPr lang="en-US" sz="6555">
                  <a:solidFill>
                    <a:srgbClr val="01003B"/>
                  </a:solidFill>
                  <a:latin typeface="Be Vietnam Ultra-Bold" panose="00000900000000000000"/>
                </a:rPr>
                <a:t>Risk/Return Scatter Plots</a:t>
              </a:r>
              <a:endParaRPr lang="en-US" sz="6555">
                <a:solidFill>
                  <a:srgbClr val="01003B"/>
                </a:solidFill>
                <a:latin typeface="Be Vietnam Ultra-Bold" panose="0000090000000000000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08937"/>
              <a:ext cx="14377545" cy="579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25"/>
                </a:lnSpc>
              </a:pPr>
              <a:r>
                <a:rPr lang="en-US" sz="2660">
                  <a:solidFill>
                    <a:srgbClr val="01003B"/>
                  </a:solidFill>
                  <a:latin typeface="IBM Plex Sans" panose="020B0503050203000203"/>
                </a:rPr>
                <a:t>Mean Variance Optimization approach using chosen strategies</a:t>
              </a:r>
              <a:endParaRPr lang="en-US" sz="2660">
                <a:solidFill>
                  <a:srgbClr val="01003B"/>
                </a:solidFill>
                <a:latin typeface="IBM Plex Sans" panose="020B0503050203000203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707433" y="9210675"/>
            <a:ext cx="6873135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1003B"/>
                </a:solidFill>
                <a:latin typeface="IBM Plex Sans" panose="020B0503050203000203"/>
              </a:rPr>
              <a:t>Min Sharpe = 0.91 | Max Sharpe = 1.313</a:t>
            </a:r>
            <a:endParaRPr lang="en-US" sz="2700">
              <a:solidFill>
                <a:srgbClr val="01003B"/>
              </a:solidFill>
              <a:latin typeface="IBM Plex Sans" panose="020B05030502030002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1686</Words>
  <Application>WPS Presentation</Application>
  <PresentationFormat>On-screen Show (4:3)</PresentationFormat>
  <Paragraphs>146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Be Vietnam Ultra-Bold</vt:lpstr>
      <vt:lpstr>IBM Plex Sans</vt:lpstr>
      <vt:lpstr>Be Vietnam</vt:lpstr>
      <vt:lpstr>IBM Plex Sans Bold</vt:lpstr>
      <vt:lpstr>Poppins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Part A</dc:title>
  <dc:creator/>
  <cp:lastModifiedBy>rauna</cp:lastModifiedBy>
  <cp:revision>3</cp:revision>
  <dcterms:created xsi:type="dcterms:W3CDTF">2006-08-16T00:00:00Z</dcterms:created>
  <dcterms:modified xsi:type="dcterms:W3CDTF">2024-02-09T15:51:43Z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0392F4C564DC4A87B6E86F369F5FF0AA_12</vt:lpwstr>
  </property>
  <property fmtid="{D5CDD505-2E9C-101B-9397-08002B2CF9AE}" pid="3" name="KSOProductBuildVer">
    <vt:lpwstr>1033-12.2.0.13431</vt:lpwstr>
  </property>
</Properties>
</file>